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MeZK1L/59Jj0c4jm0vMTAcw6X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ctrTitle"/>
          </p:nvPr>
        </p:nvSpPr>
        <p:spPr>
          <a:xfrm>
            <a:off x="2107200" y="1096965"/>
            <a:ext cx="7977600" cy="20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rts Mill Goud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3216000" y="3945771"/>
            <a:ext cx="5760000" cy="1832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5826000" y="3525773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" name="Google Shape;19;p13"/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20" name="Google Shape;20;p13"/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21" name="Google Shape;21;p13"/>
              <p:cNvSpPr/>
              <p:nvPr/>
            </p:nvSpPr>
            <p:spPr>
              <a:xfrm>
                <a:off x="5959192" y="333389"/>
                <a:ext cx="319088" cy="1419225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3"/>
              <p:cNvSpPr/>
              <p:nvPr/>
            </p:nvSpPr>
            <p:spPr>
              <a:xfrm>
                <a:off x="6278280" y="333389"/>
                <a:ext cx="314325" cy="1419225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" name="Google Shape;23;p13"/>
            <p:cNvCxnSpPr/>
            <p:nvPr/>
          </p:nvCxnSpPr>
          <p:spPr>
            <a:xfrm rot="10800000">
              <a:off x="6278280" y="333389"/>
              <a:ext cx="0" cy="1862138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 rot="5400000">
            <a:off x="4075904" y="-1400580"/>
            <a:ext cx="4040191" cy="10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990000" y="2305800"/>
            <a:ext cx="4636800" cy="22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rts Mill Goud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6565250" y="2305800"/>
            <a:ext cx="4636800" cy="22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i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p15"/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15"/>
          <p:cNvGrpSpPr/>
          <p:nvPr/>
        </p:nvGrpSpPr>
        <p:grpSpPr>
          <a:xfrm rot="10800000">
            <a:off x="1079500" y="976581"/>
            <a:ext cx="924390" cy="1045313"/>
            <a:chOff x="6200905" y="2967038"/>
            <a:chExt cx="924390" cy="1045313"/>
          </a:xfrm>
        </p:grpSpPr>
        <p:grpSp>
          <p:nvGrpSpPr>
            <p:cNvPr id="38" name="Google Shape;38;p15"/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9" name="Google Shape;39;p15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5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" name="Google Shape;41;p15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2" name="Google Shape;42;p15"/>
            <p:cNvGrpSpPr/>
            <p:nvPr/>
          </p:nvGrpSpPr>
          <p:grpSpPr>
            <a:xfrm flipH="1" rot="-2700000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43" name="Google Shape;43;p15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5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" name="Google Shape;45;p15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46" name="Google Shape;46;p15"/>
          <p:cNvCxnSpPr/>
          <p:nvPr/>
        </p:nvCxnSpPr>
        <p:spPr>
          <a:xfrm rot="5400000">
            <a:off x="5826000" y="3429001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989400" y="1685925"/>
            <a:ext cx="4928400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6274202" y="1685925"/>
            <a:ext cx="4928400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989399" y="1736732"/>
            <a:ext cx="4928400" cy="661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1600" cap="none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989400" y="2431256"/>
            <a:ext cx="4928400" cy="3347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3" type="body"/>
          </p:nvPr>
        </p:nvSpPr>
        <p:spPr>
          <a:xfrm>
            <a:off x="6274200" y="1736732"/>
            <a:ext cx="49284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1600" cap="none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7"/>
          <p:cNvSpPr txBox="1"/>
          <p:nvPr>
            <p:ph idx="4" type="body"/>
          </p:nvPr>
        </p:nvSpPr>
        <p:spPr>
          <a:xfrm>
            <a:off x="6274200" y="2431257"/>
            <a:ext cx="4928400" cy="3347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990001" y="955674"/>
            <a:ext cx="35316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ts Mill Goudy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5444850" y="882651"/>
            <a:ext cx="5760000" cy="4895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Char char="·"/>
              <a:defRPr sz="32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Char char="·"/>
              <a:defRPr sz="24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indent="-355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·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0"/>
          <p:cNvSpPr txBox="1"/>
          <p:nvPr>
            <p:ph idx="2" type="body"/>
          </p:nvPr>
        </p:nvSpPr>
        <p:spPr>
          <a:xfrm>
            <a:off x="989401" y="2584759"/>
            <a:ext cx="3531600" cy="3193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79" name="Google Shape;79;p20"/>
          <p:cNvCxnSpPr/>
          <p:nvPr/>
        </p:nvCxnSpPr>
        <p:spPr>
          <a:xfrm>
            <a:off x="4979988" y="540000"/>
            <a:ext cx="0" cy="5778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990000" y="955456"/>
            <a:ext cx="35316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ts Mill Goudy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/>
          <p:nvPr>
            <p:ph idx="2" type="pic"/>
          </p:nvPr>
        </p:nvSpPr>
        <p:spPr>
          <a:xfrm>
            <a:off x="5537200" y="540001"/>
            <a:ext cx="6115050" cy="5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990000" y="2584758"/>
            <a:ext cx="3531600" cy="3284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87" name="Google Shape;87;p21"/>
          <p:cNvCxnSpPr/>
          <p:nvPr/>
        </p:nvCxnSpPr>
        <p:spPr>
          <a:xfrm>
            <a:off x="4979988" y="540000"/>
            <a:ext cx="0" cy="577800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b="0" i="0" sz="3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·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·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·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descr="{&quot;HashCode&quot;:-269747541,&quot;Placement&quot;:&quot;Footer&quot;,&quot;Top&quot;:519.343,&quot;Left&quot;:0.0,&quot;SlideWidth&quot;:960,&quot;SlideHeight&quot;:540}" id="11" name="Google Shape;11;p12"/>
          <p:cNvSpPr txBox="1"/>
          <p:nvPr/>
        </p:nvSpPr>
        <p:spPr>
          <a:xfrm>
            <a:off x="0" y="6595656"/>
            <a:ext cx="10495559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documento contém informações pública, sendo seu conteúdo restrito apenas a pessoas autorizadas. Qualquer reprodução, alteração, distribuição sem prévio consentimento são proibidas.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"/>
          <p:cNvCxnSpPr/>
          <p:nvPr/>
        </p:nvCxnSpPr>
        <p:spPr>
          <a:xfrm>
            <a:off x="9432006" y="3690871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51339" t="0"/>
          <a:stretch/>
        </p:blipFill>
        <p:spPr>
          <a:xfrm>
            <a:off x="3174854" y="0"/>
            <a:ext cx="9036289" cy="68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-24944" y="-16426"/>
            <a:ext cx="4444544" cy="6858000"/>
          </a:xfrm>
          <a:prstGeom prst="rect">
            <a:avLst/>
          </a:prstGeom>
          <a:gradFill>
            <a:gsLst>
              <a:gs pos="0">
                <a:srgbClr val="2255B5">
                  <a:alpha val="0"/>
                </a:srgbClr>
              </a:gs>
              <a:gs pos="20786">
                <a:srgbClr val="103887"/>
              </a:gs>
              <a:gs pos="38000">
                <a:srgbClr val="002060"/>
              </a:gs>
              <a:gs pos="70000">
                <a:srgbClr val="002060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>
            <p:ph type="ctrTitle"/>
          </p:nvPr>
        </p:nvSpPr>
        <p:spPr>
          <a:xfrm>
            <a:off x="308538" y="1723628"/>
            <a:ext cx="4136006" cy="213898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Machine Learning no Ciclo de Crédito</a:t>
            </a:r>
            <a:endParaRPr sz="4400"/>
          </a:p>
        </p:txBody>
      </p:sp>
      <p:sp>
        <p:nvSpPr>
          <p:cNvPr id="109" name="Google Shape;109;p1"/>
          <p:cNvSpPr txBox="1"/>
          <p:nvPr/>
        </p:nvSpPr>
        <p:spPr>
          <a:xfrm>
            <a:off x="487998" y="5838760"/>
            <a:ext cx="3045777" cy="942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Ariane Baggio Gimenez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"/>
          <p:cNvSpPr/>
          <p:nvPr/>
        </p:nvSpPr>
        <p:spPr>
          <a:xfrm>
            <a:off x="0" y="14440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Conceitos Importantes</a:t>
            </a:r>
            <a:endParaRPr/>
          </a:p>
        </p:txBody>
      </p:sp>
      <p:sp>
        <p:nvSpPr>
          <p:cNvPr id="436" name="Google Shape;436;p10"/>
          <p:cNvSpPr txBox="1"/>
          <p:nvPr/>
        </p:nvSpPr>
        <p:spPr>
          <a:xfrm>
            <a:off x="180277" y="882429"/>
            <a:ext cx="3077273" cy="513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Tipos de variáveis</a:t>
            </a:r>
            <a:endParaRPr/>
          </a:p>
        </p:txBody>
      </p:sp>
      <p:sp>
        <p:nvSpPr>
          <p:cNvPr id="437" name="Google Shape;437;p10"/>
          <p:cNvSpPr/>
          <p:nvPr/>
        </p:nvSpPr>
        <p:spPr>
          <a:xfrm>
            <a:off x="180277" y="1856811"/>
            <a:ext cx="1412094" cy="1440000"/>
          </a:xfrm>
          <a:prstGeom prst="rect">
            <a:avLst/>
          </a:prstGeom>
          <a:solidFill>
            <a:srgbClr val="2F5496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Score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180277" y="3474657"/>
            <a:ext cx="1412094" cy="1440000"/>
          </a:xfrm>
          <a:prstGeom prst="rect">
            <a:avLst/>
          </a:prstGeom>
          <a:solidFill>
            <a:srgbClr val="2F5496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Score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0"/>
          <p:cNvSpPr/>
          <p:nvPr/>
        </p:nvSpPr>
        <p:spPr>
          <a:xfrm>
            <a:off x="180277" y="5082880"/>
            <a:ext cx="1412094" cy="1440000"/>
          </a:xfrm>
          <a:prstGeom prst="rect">
            <a:avLst/>
          </a:prstGeom>
          <a:solidFill>
            <a:srgbClr val="2F5496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Score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0"/>
          <p:cNvSpPr/>
          <p:nvPr/>
        </p:nvSpPr>
        <p:spPr>
          <a:xfrm>
            <a:off x="1592371" y="1856811"/>
            <a:ext cx="10213200" cy="1440000"/>
          </a:xfrm>
          <a:prstGeom prst="rect">
            <a:avLst/>
          </a:prstGeom>
          <a:noFill/>
          <a:ln cap="flat" cmpd="sng" w="1077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Dados cadastrais + externos, pois não tem informação </a:t>
            </a:r>
            <a:r>
              <a:rPr b="1" lang="pt-BR" sz="1600">
                <a:solidFill>
                  <a:srgbClr val="002060"/>
                </a:solidFill>
              </a:rPr>
              <a:t>dentro da empresa</a:t>
            </a: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Objetivo em mensurar o risco de inadimplência, a </a:t>
            </a:r>
            <a:r>
              <a:rPr b="1" lang="pt-BR" sz="1600">
                <a:solidFill>
                  <a:srgbClr val="002060"/>
                </a:solidFill>
              </a:rPr>
              <a:t>empresa</a:t>
            </a: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decide se irá assumir o risco ou não.</a:t>
            </a:r>
            <a:endParaRPr sz="1200"/>
          </a:p>
        </p:txBody>
      </p:sp>
      <p:sp>
        <p:nvSpPr>
          <p:cNvPr id="441" name="Google Shape;441;p10"/>
          <p:cNvSpPr/>
          <p:nvPr/>
        </p:nvSpPr>
        <p:spPr>
          <a:xfrm>
            <a:off x="1592370" y="3474657"/>
            <a:ext cx="10213200" cy="1440000"/>
          </a:xfrm>
          <a:prstGeom prst="rect">
            <a:avLst/>
          </a:prstGeom>
          <a:noFill/>
          <a:ln cap="flat" cmpd="sng" w="1077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Dados transacionais (valor de fatura, pagamento ou não da fatura)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Empréstimos e financiamentos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Dados externos para identificar comportamento financeiro do cliente no mercado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Atribuição de limites, preventivos de inadimplência</a:t>
            </a:r>
            <a:endParaRPr sz="1200"/>
          </a:p>
        </p:txBody>
      </p:sp>
      <p:sp>
        <p:nvSpPr>
          <p:cNvPr id="442" name="Google Shape;442;p10"/>
          <p:cNvSpPr/>
          <p:nvPr/>
        </p:nvSpPr>
        <p:spPr>
          <a:xfrm>
            <a:off x="1592370" y="5082880"/>
            <a:ext cx="10213200" cy="1440000"/>
          </a:xfrm>
          <a:prstGeom prst="rect">
            <a:avLst/>
          </a:prstGeom>
          <a:noFill/>
          <a:ln cap="flat" cmpd="sng" w="1077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Dados semelhantes aos do behavior, mas para clientes em atraso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Modelos construídos em ciclos de atraso: até 30 dias, 31 a 60 dias, 61 a 90 dias, &gt; 90 dias e recovery</a:t>
            </a:r>
            <a:endParaRPr b="1"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Renovar a confiança</a:t>
            </a:r>
            <a:endParaRPr sz="1200"/>
          </a:p>
        </p:txBody>
      </p:sp>
      <p:sp>
        <p:nvSpPr>
          <p:cNvPr id="443" name="Google Shape;443;p10"/>
          <p:cNvSpPr/>
          <p:nvPr/>
        </p:nvSpPr>
        <p:spPr>
          <a:xfrm>
            <a:off x="-137750" y="6578125"/>
            <a:ext cx="12343200" cy="27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9432006" y="3690871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0" name="Google Shape;450;p11"/>
          <p:cNvPicPr preferRelativeResize="0"/>
          <p:nvPr/>
        </p:nvPicPr>
        <p:blipFill rotWithShape="1">
          <a:blip r:embed="rId3">
            <a:alphaModFix/>
          </a:blip>
          <a:srcRect b="0" l="0" r="51339" t="0"/>
          <a:stretch/>
        </p:blipFill>
        <p:spPr>
          <a:xfrm>
            <a:off x="3174854" y="0"/>
            <a:ext cx="9036289" cy="68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1"/>
          <p:cNvSpPr/>
          <p:nvPr/>
        </p:nvSpPr>
        <p:spPr>
          <a:xfrm>
            <a:off x="-24944" y="-16426"/>
            <a:ext cx="4444544" cy="6858000"/>
          </a:xfrm>
          <a:prstGeom prst="rect">
            <a:avLst/>
          </a:prstGeom>
          <a:gradFill>
            <a:gsLst>
              <a:gs pos="0">
                <a:srgbClr val="2255B5">
                  <a:alpha val="0"/>
                </a:srgbClr>
              </a:gs>
              <a:gs pos="20786">
                <a:srgbClr val="103887"/>
              </a:gs>
              <a:gs pos="38000">
                <a:srgbClr val="002060"/>
              </a:gs>
              <a:gs pos="70000">
                <a:srgbClr val="002060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 txBox="1"/>
          <p:nvPr>
            <p:ph type="ctrTitle"/>
          </p:nvPr>
        </p:nvSpPr>
        <p:spPr>
          <a:xfrm>
            <a:off x="308537" y="3008858"/>
            <a:ext cx="3045778" cy="84028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pt-BR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Obrigada !!!</a:t>
            </a:r>
            <a:endParaRPr sz="4700"/>
          </a:p>
        </p:txBody>
      </p:sp>
      <p:sp>
        <p:nvSpPr>
          <p:cNvPr id="453" name="Google Shape;453;p11"/>
          <p:cNvSpPr txBox="1"/>
          <p:nvPr/>
        </p:nvSpPr>
        <p:spPr>
          <a:xfrm>
            <a:off x="487998" y="5838760"/>
            <a:ext cx="3045777" cy="942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Ariane Baggio Gimenez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 flipH="1" rot="8100000">
            <a:off x="321257" y="523289"/>
            <a:ext cx="924389" cy="1045313"/>
            <a:chOff x="6200906" y="2967038"/>
            <a:chExt cx="924389" cy="1045313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9" name="Google Shape;119;p2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20" name="Google Shape;120;p2"/>
            <p:cNvGrpSpPr/>
            <p:nvPr/>
          </p:nvGrpSpPr>
          <p:grpSpPr>
            <a:xfrm flipH="1" rot="-2700000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3" name="Google Shape;123;p2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124" name="Google Shape;124;p2"/>
          <p:cNvCxnSpPr/>
          <p:nvPr/>
        </p:nvCxnSpPr>
        <p:spPr>
          <a:xfrm>
            <a:off x="6096000" y="3159000"/>
            <a:ext cx="0" cy="5400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2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Ariane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180277" y="882429"/>
            <a:ext cx="2095527" cy="430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Time Line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638792" y="4094090"/>
            <a:ext cx="1800000" cy="342900"/>
          </a:xfrm>
          <a:prstGeom prst="chevron">
            <a:avLst>
              <a:gd fmla="val 35000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2009 - 2013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376643" y="4094090"/>
            <a:ext cx="1228725" cy="342900"/>
          </a:xfrm>
          <a:prstGeom prst="chevron">
            <a:avLst>
              <a:gd fmla="val 35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318698" y="2298725"/>
            <a:ext cx="952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Estatística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Graduação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2872000" y="2745000"/>
            <a:ext cx="92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Cobrança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Analista PL.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Modelagem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785450" y="4619325"/>
            <a:ext cx="1228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Comvest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Estágio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Perfil de inserção e evasão de alunos</a:t>
            </a: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1607067" y="4491109"/>
            <a:ext cx="640135" cy="1996100"/>
            <a:chOff x="1607067" y="4491109"/>
            <a:chExt cx="640135" cy="1996100"/>
          </a:xfrm>
        </p:grpSpPr>
        <p:pic>
          <p:nvPicPr>
            <p:cNvPr id="134" name="Google Shape;13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607067" y="4491109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2252" y="5912827"/>
              <a:ext cx="447866" cy="474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2"/>
          <p:cNvGrpSpPr/>
          <p:nvPr/>
        </p:nvGrpSpPr>
        <p:grpSpPr>
          <a:xfrm>
            <a:off x="2565613" y="2073700"/>
            <a:ext cx="640135" cy="1996100"/>
            <a:chOff x="2565613" y="2073700"/>
            <a:chExt cx="640135" cy="1996100"/>
          </a:xfrm>
        </p:grpSpPr>
        <p:pic>
          <p:nvPicPr>
            <p:cNvPr id="137" name="Google Shape;13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65613" y="2073700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00486" y="2135094"/>
              <a:ext cx="570388" cy="5722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2"/>
          <p:cNvSpPr/>
          <p:nvPr/>
        </p:nvSpPr>
        <p:spPr>
          <a:xfrm>
            <a:off x="3543219" y="4094090"/>
            <a:ext cx="1228725" cy="342900"/>
          </a:xfrm>
          <a:prstGeom prst="chevron">
            <a:avLst>
              <a:gd fmla="val 35000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2983551" y="4619325"/>
            <a:ext cx="113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 Analítico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Analista PL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PJ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CRM</a:t>
            </a:r>
            <a:endParaRPr/>
          </a:p>
        </p:txBody>
      </p:sp>
      <p:grpSp>
        <p:nvGrpSpPr>
          <p:cNvPr id="141" name="Google Shape;141;p2"/>
          <p:cNvGrpSpPr/>
          <p:nvPr/>
        </p:nvGrpSpPr>
        <p:grpSpPr>
          <a:xfrm>
            <a:off x="3690281" y="4491109"/>
            <a:ext cx="640135" cy="1996100"/>
            <a:chOff x="3690281" y="4491109"/>
            <a:chExt cx="640135" cy="1996100"/>
          </a:xfrm>
        </p:grpSpPr>
        <p:pic>
          <p:nvPicPr>
            <p:cNvPr id="142" name="Google Shape;14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690281" y="4491109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ma imagem contendo Forma&#10;&#10;Descrição gerada automaticamente" id="143" name="Google Shape;143;p2"/>
            <p:cNvPicPr preferRelativeResize="0"/>
            <p:nvPr/>
          </p:nvPicPr>
          <p:blipFill rotWithShape="1">
            <a:blip r:embed="rId6">
              <a:alphaModFix/>
            </a:blip>
            <a:srcRect b="0" l="16150" r="13983" t="0"/>
            <a:stretch/>
          </p:blipFill>
          <p:spPr>
            <a:xfrm>
              <a:off x="3740882" y="5884686"/>
              <a:ext cx="538932" cy="540978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"/>
          <p:cNvSpPr/>
          <p:nvPr/>
        </p:nvSpPr>
        <p:spPr>
          <a:xfrm>
            <a:off x="4709795" y="4112348"/>
            <a:ext cx="2088000" cy="306385"/>
          </a:xfrm>
          <a:prstGeom prst="chevron">
            <a:avLst>
              <a:gd fmla="val 35000" name="adj"/>
            </a:avLst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2015 - 2018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4950643" y="2703843"/>
            <a:ext cx="8935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Cobrança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Analista PL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Indicadores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/>
          </a:p>
        </p:txBody>
      </p:sp>
      <p:grpSp>
        <p:nvGrpSpPr>
          <p:cNvPr id="146" name="Google Shape;146;p2"/>
          <p:cNvGrpSpPr/>
          <p:nvPr/>
        </p:nvGrpSpPr>
        <p:grpSpPr>
          <a:xfrm>
            <a:off x="4658980" y="2073700"/>
            <a:ext cx="640135" cy="1996100"/>
            <a:chOff x="4658980" y="2073700"/>
            <a:chExt cx="640135" cy="1996100"/>
          </a:xfrm>
        </p:grpSpPr>
        <p:pic>
          <p:nvPicPr>
            <p:cNvPr id="147" name="Google Shape;14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8980" y="2073700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ção gerada automaticamente" id="148" name="Google Shape;148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10560" y="2107125"/>
              <a:ext cx="534397" cy="534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"/>
          <p:cNvSpPr txBox="1"/>
          <p:nvPr/>
        </p:nvSpPr>
        <p:spPr>
          <a:xfrm>
            <a:off x="6434738" y="4620675"/>
            <a:ext cx="86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Analista Sr.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Propensão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</a:t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35646" y="4094090"/>
            <a:ext cx="2088000" cy="324643"/>
          </a:xfrm>
          <a:prstGeom prst="chevron">
            <a:avLst>
              <a:gd fmla="val 35000" name="adj"/>
            </a:avLst>
          </a:prstGeom>
          <a:solidFill>
            <a:srgbClr val="FFE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2018 - 2020</a:t>
            </a:r>
            <a:endParaRPr/>
          </a:p>
        </p:txBody>
      </p:sp>
      <p:grpSp>
        <p:nvGrpSpPr>
          <p:cNvPr id="151" name="Google Shape;151;p2"/>
          <p:cNvGrpSpPr/>
          <p:nvPr/>
        </p:nvGrpSpPr>
        <p:grpSpPr>
          <a:xfrm>
            <a:off x="6948103" y="4491109"/>
            <a:ext cx="640135" cy="1996100"/>
            <a:chOff x="6948103" y="4491109"/>
            <a:chExt cx="640135" cy="1996100"/>
          </a:xfrm>
        </p:grpSpPr>
        <p:pic>
          <p:nvPicPr>
            <p:cNvPr id="152" name="Google Shape;15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948103" y="4491109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, nome da empresa&#10;&#10;Descrição gerada automaticamente" id="153" name="Google Shape;153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00359" y="5902431"/>
              <a:ext cx="540978" cy="540978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"/>
          <p:cNvSpPr txBox="1"/>
          <p:nvPr/>
        </p:nvSpPr>
        <p:spPr>
          <a:xfrm>
            <a:off x="8203690" y="2749719"/>
            <a:ext cx="952318" cy="112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Cobrança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Analista Sr.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"/>
          <p:cNvGrpSpPr/>
          <p:nvPr/>
        </p:nvGrpSpPr>
        <p:grpSpPr>
          <a:xfrm>
            <a:off x="7907433" y="2078400"/>
            <a:ext cx="640135" cy="1996100"/>
            <a:chOff x="7907433" y="2078400"/>
            <a:chExt cx="640135" cy="1996100"/>
          </a:xfrm>
        </p:grpSpPr>
        <p:pic>
          <p:nvPicPr>
            <p:cNvPr id="156" name="Google Shape;15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07433" y="2078400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, nome da empresa&#10;&#10;Descrição gerada automaticamente" id="157" name="Google Shape;157;p2"/>
            <p:cNvPicPr preferRelativeResize="0"/>
            <p:nvPr/>
          </p:nvPicPr>
          <p:blipFill rotWithShape="1">
            <a:blip r:embed="rId9">
              <a:alphaModFix/>
            </a:blip>
            <a:srcRect b="0" l="12171" r="12421" t="-1363"/>
            <a:stretch/>
          </p:blipFill>
          <p:spPr>
            <a:xfrm>
              <a:off x="7952116" y="2216507"/>
              <a:ext cx="550767" cy="409389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2"/>
          <p:cNvSpPr/>
          <p:nvPr/>
        </p:nvSpPr>
        <p:spPr>
          <a:xfrm>
            <a:off x="8761495" y="4094090"/>
            <a:ext cx="2232000" cy="342900"/>
          </a:xfrm>
          <a:prstGeom prst="chevron">
            <a:avLst>
              <a:gd fmla="val 35000" name="adj"/>
            </a:avLst>
          </a:prstGeom>
          <a:solidFill>
            <a:srgbClr val="FED1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8880500" y="4617975"/>
            <a:ext cx="952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Especialista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de crédito</a:t>
            </a:r>
            <a:endParaRPr/>
          </a:p>
        </p:txBody>
      </p:sp>
      <p:grpSp>
        <p:nvGrpSpPr>
          <p:cNvPr id="160" name="Google Shape;160;p2"/>
          <p:cNvGrpSpPr/>
          <p:nvPr/>
        </p:nvGrpSpPr>
        <p:grpSpPr>
          <a:xfrm>
            <a:off x="9480135" y="4491109"/>
            <a:ext cx="640135" cy="1996100"/>
            <a:chOff x="9480135" y="4491109"/>
            <a:chExt cx="640135" cy="1996100"/>
          </a:xfrm>
        </p:grpSpPr>
        <p:pic>
          <p:nvPicPr>
            <p:cNvPr id="161" name="Google Shape;16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9480135" y="4491109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, nome da empresa&#10;&#10;Descrição gerada automaticamente" id="162" name="Google Shape;162;p2"/>
            <p:cNvPicPr preferRelativeResize="0"/>
            <p:nvPr/>
          </p:nvPicPr>
          <p:blipFill rotWithShape="1">
            <a:blip r:embed="rId10">
              <a:alphaModFix/>
            </a:blip>
            <a:srcRect b="0" l="10469" r="12381" t="0"/>
            <a:stretch/>
          </p:blipFill>
          <p:spPr>
            <a:xfrm>
              <a:off x="9525225" y="5894211"/>
              <a:ext cx="549953" cy="533939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2"/>
          <p:cNvGrpSpPr/>
          <p:nvPr/>
        </p:nvGrpSpPr>
        <p:grpSpPr>
          <a:xfrm>
            <a:off x="10106253" y="2058524"/>
            <a:ext cx="640135" cy="1996100"/>
            <a:chOff x="10106253" y="2058524"/>
            <a:chExt cx="640135" cy="1996100"/>
          </a:xfrm>
        </p:grpSpPr>
        <p:pic>
          <p:nvPicPr>
            <p:cNvPr id="164" name="Google Shape;16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06253" y="2058524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, nome da empresa&#10;&#10;Descrição gerada automaticamente" id="165" name="Google Shape;165;p2"/>
            <p:cNvPicPr preferRelativeResize="0"/>
            <p:nvPr/>
          </p:nvPicPr>
          <p:blipFill rotWithShape="1">
            <a:blip r:embed="rId10">
              <a:alphaModFix/>
            </a:blip>
            <a:srcRect b="0" l="10469" r="12381" t="0"/>
            <a:stretch/>
          </p:blipFill>
          <p:spPr>
            <a:xfrm>
              <a:off x="10151343" y="2111007"/>
              <a:ext cx="549953" cy="533939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2"/>
          <p:cNvGrpSpPr/>
          <p:nvPr/>
        </p:nvGrpSpPr>
        <p:grpSpPr>
          <a:xfrm>
            <a:off x="5319552" y="4496630"/>
            <a:ext cx="640135" cy="1996100"/>
            <a:chOff x="5319552" y="4496630"/>
            <a:chExt cx="640135" cy="1996100"/>
          </a:xfrm>
        </p:grpSpPr>
        <p:pic>
          <p:nvPicPr>
            <p:cNvPr descr="Logotipo&#10;&#10;Descrição gerada automaticamente" id="167" name="Google Shape;167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83885" y="5867669"/>
              <a:ext cx="534397" cy="534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5319552" y="4496630"/>
              <a:ext cx="640135" cy="199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"/>
          <p:cNvSpPr txBox="1"/>
          <p:nvPr/>
        </p:nvSpPr>
        <p:spPr>
          <a:xfrm>
            <a:off x="6213563" y="2350384"/>
            <a:ext cx="113881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Gestão Financeira</a:t>
            </a:r>
            <a:endParaRPr/>
          </a:p>
        </p:txBody>
      </p:sp>
      <p:sp>
        <p:nvSpPr>
          <p:cNvPr id="170" name="Google Shape;170;p2"/>
          <p:cNvSpPr txBox="1"/>
          <p:nvPr/>
        </p:nvSpPr>
        <p:spPr>
          <a:xfrm>
            <a:off x="4694501" y="4622100"/>
            <a:ext cx="95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Cobrança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Analista Sr</a:t>
            </a:r>
            <a:endParaRPr sz="1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Orçamento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 Custos</a:t>
            </a: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53258" y="1748324"/>
            <a:ext cx="635508" cy="2305572"/>
            <a:chOff x="953258" y="1748324"/>
            <a:chExt cx="635508" cy="2305572"/>
          </a:xfrm>
        </p:grpSpPr>
        <p:grpSp>
          <p:nvGrpSpPr>
            <p:cNvPr id="172" name="Google Shape;172;p2"/>
            <p:cNvGrpSpPr/>
            <p:nvPr/>
          </p:nvGrpSpPr>
          <p:grpSpPr>
            <a:xfrm>
              <a:off x="953258" y="1748324"/>
              <a:ext cx="635508" cy="2305572"/>
              <a:chOff x="4912899" y="3739794"/>
              <a:chExt cx="635508" cy="2305572"/>
            </a:xfrm>
          </p:grpSpPr>
          <p:cxnSp>
            <p:nvCxnSpPr>
              <p:cNvPr id="173" name="Google Shape;173;p2"/>
              <p:cNvCxnSpPr/>
              <p:nvPr/>
            </p:nvCxnSpPr>
            <p:spPr>
              <a:xfrm>
                <a:off x="5230653" y="4326604"/>
                <a:ext cx="0" cy="16467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74" name="Google Shape;174;p2"/>
              <p:cNvSpPr/>
              <p:nvPr/>
            </p:nvSpPr>
            <p:spPr>
              <a:xfrm>
                <a:off x="5194653" y="5973366"/>
                <a:ext cx="72000" cy="72000"/>
              </a:xfrm>
              <a:prstGeom prst="ellipse">
                <a:avLst/>
              </a:prstGeom>
              <a:solidFill>
                <a:schemeClr val="dk1"/>
              </a:solidFill>
              <a:ln cap="flat" cmpd="sng" w="107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912899" y="3739794"/>
                <a:ext cx="635508" cy="550811"/>
              </a:xfrm>
              <a:prstGeom prst="rect">
                <a:avLst/>
              </a:prstGeom>
              <a:solidFill>
                <a:srgbClr val="D8D8D8"/>
              </a:solidFill>
              <a:ln cap="flat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6" name="Google Shape;176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32292" y="1762792"/>
              <a:ext cx="477439" cy="5060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2"/>
          <p:cNvGrpSpPr/>
          <p:nvPr/>
        </p:nvGrpSpPr>
        <p:grpSpPr>
          <a:xfrm>
            <a:off x="5944456" y="1773458"/>
            <a:ext cx="635508" cy="2309653"/>
            <a:chOff x="5944456" y="1773458"/>
            <a:chExt cx="635508" cy="2309653"/>
          </a:xfrm>
        </p:grpSpPr>
        <p:grpSp>
          <p:nvGrpSpPr>
            <p:cNvPr id="178" name="Google Shape;178;p2"/>
            <p:cNvGrpSpPr/>
            <p:nvPr/>
          </p:nvGrpSpPr>
          <p:grpSpPr>
            <a:xfrm>
              <a:off x="5944456" y="1777539"/>
              <a:ext cx="635508" cy="2305572"/>
              <a:chOff x="4912899" y="3739794"/>
              <a:chExt cx="635508" cy="2305572"/>
            </a:xfrm>
          </p:grpSpPr>
          <p:cxnSp>
            <p:nvCxnSpPr>
              <p:cNvPr id="179" name="Google Shape;179;p2"/>
              <p:cNvCxnSpPr/>
              <p:nvPr/>
            </p:nvCxnSpPr>
            <p:spPr>
              <a:xfrm>
                <a:off x="5230653" y="4326604"/>
                <a:ext cx="0" cy="16467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80" name="Google Shape;180;p2"/>
              <p:cNvSpPr/>
              <p:nvPr/>
            </p:nvSpPr>
            <p:spPr>
              <a:xfrm>
                <a:off x="5194653" y="5973366"/>
                <a:ext cx="72000" cy="72000"/>
              </a:xfrm>
              <a:prstGeom prst="ellipse">
                <a:avLst/>
              </a:prstGeom>
              <a:solidFill>
                <a:schemeClr val="dk1"/>
              </a:solidFill>
              <a:ln cap="flat" cmpd="sng" w="107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912899" y="3739794"/>
                <a:ext cx="635508" cy="550811"/>
              </a:xfrm>
              <a:prstGeom prst="rect">
                <a:avLst/>
              </a:prstGeom>
              <a:solidFill>
                <a:srgbClr val="D8D8D8"/>
              </a:solidFill>
              <a:ln cap="flat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2" name="Google Shape;182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951338" y="1773458"/>
              <a:ext cx="568857" cy="5688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2"/>
          <p:cNvSpPr txBox="1"/>
          <p:nvPr/>
        </p:nvSpPr>
        <p:spPr>
          <a:xfrm>
            <a:off x="10426325" y="2743800"/>
            <a:ext cx="147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Lead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 de vida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 ponta-a-ponta</a:t>
            </a:r>
            <a:endParaRPr/>
          </a:p>
        </p:txBody>
      </p:sp>
      <p:pic>
        <p:nvPicPr>
          <p:cNvPr descr="Ícone&#10;&#10;Descrição gerada automaticamente" id="184" name="Google Shape;18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04608" y="5168440"/>
            <a:ext cx="572050" cy="5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8032575" y="5740500"/>
            <a:ext cx="71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Cecília</a:t>
            </a:r>
            <a:endParaRPr/>
          </a:p>
        </p:txBody>
      </p:sp>
      <p:cxnSp>
        <p:nvCxnSpPr>
          <p:cNvPr id="186" name="Google Shape;186;p2"/>
          <p:cNvCxnSpPr>
            <a:stCxn id="150" idx="2"/>
            <a:endCxn id="184" idx="1"/>
          </p:cNvCxnSpPr>
          <p:nvPr/>
        </p:nvCxnSpPr>
        <p:spPr>
          <a:xfrm flipH="1" rot="-5400000">
            <a:off x="7395984" y="4745583"/>
            <a:ext cx="1035600" cy="381900"/>
          </a:xfrm>
          <a:prstGeom prst="bentConnector2">
            <a:avLst/>
          </a:prstGeom>
          <a:noFill/>
          <a:ln cap="flat" cmpd="sng" w="19050">
            <a:solidFill>
              <a:srgbClr val="7030A0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3"/>
          <p:cNvGrpSpPr/>
          <p:nvPr/>
        </p:nvGrpSpPr>
        <p:grpSpPr>
          <a:xfrm flipH="1" rot="8100000">
            <a:off x="321257" y="523289"/>
            <a:ext cx="924389" cy="1045313"/>
            <a:chOff x="6200906" y="2967038"/>
            <a:chExt cx="924389" cy="1045313"/>
          </a:xfrm>
        </p:grpSpPr>
        <p:grpSp>
          <p:nvGrpSpPr>
            <p:cNvPr id="193" name="Google Shape;193;p3"/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94" name="Google Shape;194;p3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" name="Google Shape;196;p3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97" name="Google Shape;197;p3"/>
            <p:cNvGrpSpPr/>
            <p:nvPr/>
          </p:nvGrpSpPr>
          <p:grpSpPr>
            <a:xfrm flipH="1" rot="-2700000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98" name="Google Shape;198;p3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0" name="Google Shape;200;p3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201" name="Google Shape;201;p3"/>
          <p:cNvCxnSpPr/>
          <p:nvPr/>
        </p:nvCxnSpPr>
        <p:spPr>
          <a:xfrm>
            <a:off x="6096000" y="3159000"/>
            <a:ext cx="0" cy="5400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2" name="Google Shape;202;p3"/>
          <p:cNvGrpSpPr/>
          <p:nvPr/>
        </p:nvGrpSpPr>
        <p:grpSpPr>
          <a:xfrm flipH="1" rot="-2700000">
            <a:off x="4850354" y="5271528"/>
            <a:ext cx="924389" cy="1045313"/>
            <a:chOff x="6200906" y="2967038"/>
            <a:chExt cx="924389" cy="1045313"/>
          </a:xfrm>
        </p:grpSpPr>
        <p:grpSp>
          <p:nvGrpSpPr>
            <p:cNvPr id="203" name="Google Shape;203;p3"/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6" name="Google Shape;206;p3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207" name="Google Shape;207;p3"/>
            <p:cNvGrpSpPr/>
            <p:nvPr/>
          </p:nvGrpSpPr>
          <p:grpSpPr>
            <a:xfrm flipH="1" rot="-2700000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208" name="Google Shape;208;p3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rect b="b" l="l" r="r" t="t"/>
                <a:pathLst>
                  <a:path extrusionOk="0" h="298" w="67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rect b="b" l="l" r="r" t="t"/>
                <a:pathLst>
                  <a:path extrusionOk="0" h="298" w="66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0" name="Google Shape;210;p3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211" name="Google Shape;211;p3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87136" y="316847"/>
            <a:ext cx="8651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>
                <a:solidFill>
                  <a:srgbClr val="F2F2F2"/>
                </a:solidFill>
              </a:rPr>
              <a:t>Agenda</a:t>
            </a: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122792" y="1476222"/>
            <a:ext cx="4820809" cy="5277004"/>
          </a:xfrm>
          <a:prstGeom prst="rect">
            <a:avLst/>
          </a:prstGeom>
          <a:solidFill>
            <a:srgbClr val="2F5496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 txBox="1"/>
          <p:nvPr>
            <p:ph type="title"/>
          </p:nvPr>
        </p:nvSpPr>
        <p:spPr>
          <a:xfrm>
            <a:off x="1036401" y="2219176"/>
            <a:ext cx="2238477" cy="613595"/>
          </a:xfrm>
          <a:prstGeom prst="rect">
            <a:avLst/>
          </a:prstGeom>
          <a:noFill/>
          <a:ln>
            <a:noFill/>
          </a:ln>
          <a:effectLst>
            <a:outerShdw blurRad="292100" rotWithShape="0" algn="ctr">
              <a:schemeClr val="lt1"/>
            </a:outerShdw>
          </a:effectLst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1" lang="pt-B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Agenda de hoje</a:t>
            </a:r>
            <a:endParaRPr/>
          </a:p>
        </p:txBody>
      </p:sp>
      <p:pic>
        <p:nvPicPr>
          <p:cNvPr descr="Lista de Verificação com preenchimento sólido" id="215" name="Google Shape;2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041" y="2045027"/>
            <a:ext cx="782972" cy="7829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/>
        </p:nvSpPr>
        <p:spPr>
          <a:xfrm>
            <a:off x="800950" y="3112725"/>
            <a:ext cx="3815100" cy="25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Ciclo de Crédito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Fluxo de Trabalho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Time de Dados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Variável Resposta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Safras e Seleção Amostral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⮚"/>
            </a:pPr>
            <a:r>
              <a:rPr b="1" lang="pt-BR" sz="20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Tipos de Variáveis</a:t>
            </a:r>
            <a:endParaRPr/>
          </a:p>
        </p:txBody>
      </p:sp>
      <p:pic>
        <p:nvPicPr>
          <p:cNvPr id="217" name="Google Shape;2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481" y="3225995"/>
            <a:ext cx="1464539" cy="1301813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218" name="Google Shape;218;p3"/>
          <p:cNvSpPr/>
          <p:nvPr/>
        </p:nvSpPr>
        <p:spPr>
          <a:xfrm>
            <a:off x="6669901" y="2494002"/>
            <a:ext cx="5110058" cy="2977281"/>
          </a:xfrm>
          <a:prstGeom prst="roundRect">
            <a:avLst>
              <a:gd fmla="val 1150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6959152" y="2576158"/>
            <a:ext cx="4087049" cy="2429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rPr b="1" lang="pt-BR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Crédito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rPr b="1" lang="pt-BR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rPr b="1" lang="pt-BR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Machine Learning ???</a:t>
            </a:r>
            <a:endParaRPr/>
          </a:p>
        </p:txBody>
      </p:sp>
      <p:pic>
        <p:nvPicPr>
          <p:cNvPr descr="Dinheiro" id="220" name="Google Shape;2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6200" y="248231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ô" id="221" name="Google Shape;22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8255" y="4242315"/>
            <a:ext cx="763403" cy="76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Ciclo de Crédito</a:t>
            </a:r>
            <a:endParaRPr/>
          </a:p>
        </p:txBody>
      </p:sp>
      <p:sp>
        <p:nvSpPr>
          <p:cNvPr id="228" name="Google Shape;228;p4"/>
          <p:cNvSpPr txBox="1"/>
          <p:nvPr/>
        </p:nvSpPr>
        <p:spPr>
          <a:xfrm>
            <a:off x="180277" y="882429"/>
            <a:ext cx="2486723" cy="513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 negócio</a:t>
            </a:r>
            <a:endParaRPr/>
          </a:p>
        </p:txBody>
      </p:sp>
      <p:sp>
        <p:nvSpPr>
          <p:cNvPr id="229" name="Google Shape;229;p4"/>
          <p:cNvSpPr/>
          <p:nvPr/>
        </p:nvSpPr>
        <p:spPr>
          <a:xfrm>
            <a:off x="2155488" y="1628209"/>
            <a:ext cx="7881023" cy="494209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79400" rotWithShape="0" algn="ctr" dist="889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7922591" y="5415256"/>
            <a:ext cx="1342716" cy="542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Não perder o cliente.</a:t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>
            <a:off x="8108607" y="3497870"/>
            <a:ext cx="1260293" cy="4320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Concessão de Crédito</a:t>
            </a: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5395764" y="5502730"/>
            <a:ext cx="1458073" cy="4320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Manutenção de Contas</a:t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5457791" y="1750003"/>
            <a:ext cx="1257019" cy="629957"/>
          </a:xfrm>
          <a:prstGeom prst="roundRect">
            <a:avLst>
              <a:gd fmla="val 1927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Produto</a:t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1637522" y="1910687"/>
            <a:ext cx="1257019" cy="468583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Perdas</a:t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2608202" y="3443611"/>
            <a:ext cx="1592154" cy="4320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Cobrança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Carteira+Prejuízo</a:t>
            </a:r>
            <a:endParaRPr sz="1300"/>
          </a:p>
        </p:txBody>
      </p:sp>
      <p:pic>
        <p:nvPicPr>
          <p:cNvPr descr="Seta curva no sentido horário" id="236" name="Google Shape;2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650929">
            <a:off x="7560542" y="2000247"/>
            <a:ext cx="778682" cy="77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/>
          <p:nvPr/>
        </p:nvSpPr>
        <p:spPr>
          <a:xfrm>
            <a:off x="8212200" y="3948294"/>
            <a:ext cx="1053107" cy="403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Application Score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5598247" y="5956013"/>
            <a:ext cx="1053107" cy="403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Behaviour Churn</a:t>
            </a:r>
            <a:endParaRPr sz="1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2732369" y="3913343"/>
            <a:ext cx="1424442" cy="432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Collection score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Recovery score</a:t>
            </a:r>
            <a:endParaRPr/>
          </a:p>
        </p:txBody>
      </p:sp>
      <p:pic>
        <p:nvPicPr>
          <p:cNvPr descr="Seta curva no sentido horário" id="240" name="Google Shape;2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722796">
            <a:off x="7659982" y="4961601"/>
            <a:ext cx="778682" cy="77868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2F2F2"/>
            </a:outerShdw>
          </a:effectLst>
        </p:spPr>
      </p:pic>
      <p:pic>
        <p:nvPicPr>
          <p:cNvPr descr="Seta curva no sentido horário" id="241" name="Google Shape;2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77133">
            <a:off x="3677612" y="4858539"/>
            <a:ext cx="778682" cy="778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ta curva no sentido horário" id="242" name="Google Shape;2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843177">
            <a:off x="3598041" y="2167723"/>
            <a:ext cx="778682" cy="77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"/>
          <p:cNvSpPr/>
          <p:nvPr/>
        </p:nvSpPr>
        <p:spPr>
          <a:xfrm>
            <a:off x="1719866" y="2383055"/>
            <a:ext cx="1146364" cy="31148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PD LGD EAD</a:t>
            </a:r>
            <a:endParaRPr/>
          </a:p>
        </p:txBody>
      </p:sp>
      <p:sp>
        <p:nvSpPr>
          <p:cNvPr id="244" name="Google Shape;244;p4"/>
          <p:cNvSpPr/>
          <p:nvPr/>
        </p:nvSpPr>
        <p:spPr>
          <a:xfrm>
            <a:off x="3609002" y="5517581"/>
            <a:ext cx="1098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Renovação da confiança</a:t>
            </a:r>
            <a:endParaRPr b="1" sz="1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4"/>
          <p:cNvCxnSpPr>
            <a:stCxn id="234" idx="1"/>
            <a:endCxn id="239" idx="2"/>
          </p:cNvCxnSpPr>
          <p:nvPr/>
        </p:nvCxnSpPr>
        <p:spPr>
          <a:xfrm>
            <a:off x="1637522" y="2144978"/>
            <a:ext cx="1807200" cy="2200500"/>
          </a:xfrm>
          <a:prstGeom prst="curvedConnector4">
            <a:avLst>
              <a:gd fmla="val -12649" name="adj1"/>
              <a:gd fmla="val 110382" name="adj2"/>
            </a:avLst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6" name="Google Shape;246;p4"/>
          <p:cNvSpPr/>
          <p:nvPr/>
        </p:nvSpPr>
        <p:spPr>
          <a:xfrm>
            <a:off x="4902468" y="3262967"/>
            <a:ext cx="2387065" cy="1058663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Gerenciamento do Risco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4"/>
          <p:cNvCxnSpPr>
            <a:stCxn id="234" idx="3"/>
          </p:cNvCxnSpPr>
          <p:nvPr/>
        </p:nvCxnSpPr>
        <p:spPr>
          <a:xfrm>
            <a:off x="2894541" y="2144978"/>
            <a:ext cx="2601900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8" name="Google Shape;248;p4"/>
          <p:cNvSpPr/>
          <p:nvPr/>
        </p:nvSpPr>
        <p:spPr>
          <a:xfrm>
            <a:off x="7978490" y="2399625"/>
            <a:ext cx="2367544" cy="542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Diminuir a inadimplência e aumentar a aprovação</a:t>
            </a:r>
            <a:endParaRPr b="1" sz="12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137750" y="6509525"/>
            <a:ext cx="12343200" cy="34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/>
          </a:p>
        </p:txBody>
      </p:sp>
      <p:sp>
        <p:nvSpPr>
          <p:cNvPr id="256" name="Google Shape;256;p5"/>
          <p:cNvSpPr txBox="1"/>
          <p:nvPr/>
        </p:nvSpPr>
        <p:spPr>
          <a:xfrm>
            <a:off x="180277" y="882429"/>
            <a:ext cx="5132868" cy="513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Diferentes Características</a:t>
            </a:r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999071" y="2039660"/>
            <a:ext cx="2059800" cy="943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Supervised Learning</a:t>
            </a:r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5003946" y="2039660"/>
            <a:ext cx="2059800" cy="943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Unsupervised Learning</a:t>
            </a:r>
            <a:endParaRPr/>
          </a:p>
        </p:txBody>
      </p:sp>
      <p:sp>
        <p:nvSpPr>
          <p:cNvPr id="259" name="Google Shape;259;p5"/>
          <p:cNvSpPr/>
          <p:nvPr/>
        </p:nvSpPr>
        <p:spPr>
          <a:xfrm>
            <a:off x="9008446" y="2039660"/>
            <a:ext cx="2059800" cy="9432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Reinforcement Learning</a:t>
            </a:r>
            <a:endParaRPr/>
          </a:p>
        </p:txBody>
      </p:sp>
      <p:sp>
        <p:nvSpPr>
          <p:cNvPr id="260" name="Google Shape;260;p5"/>
          <p:cNvSpPr/>
          <p:nvPr/>
        </p:nvSpPr>
        <p:spPr>
          <a:xfrm>
            <a:off x="370575" y="3476525"/>
            <a:ext cx="3316800" cy="2499000"/>
          </a:xfrm>
          <a:prstGeom prst="roundRect">
            <a:avLst>
              <a:gd fmla="val 6431" name="adj"/>
            </a:avLst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 uma pergunta a ser respondida</a:t>
            </a:r>
            <a:endParaRPr/>
          </a:p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Apresentamos dados de entrada e respectivas saídas para o computador, e este aprende a regra</a:t>
            </a:r>
            <a:endParaRPr b="1" sz="1200"/>
          </a:p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Aplicações: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de propensão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de inadimplência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Detecção de fraude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-137750" y="6509525"/>
            <a:ext cx="12343200" cy="34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"/>
          <p:cNvSpPr/>
          <p:nvPr/>
        </p:nvSpPr>
        <p:spPr>
          <a:xfrm>
            <a:off x="4375450" y="3476575"/>
            <a:ext cx="3316800" cy="2499000"/>
          </a:xfrm>
          <a:prstGeom prst="roundRect">
            <a:avLst>
              <a:gd fmla="val 6431" name="adj"/>
            </a:avLst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/>
              <a:t>Não Possui uma pergunta a ser respondida</a:t>
            </a:r>
            <a:endParaRPr/>
          </a:p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Apresentamos apenas dados de entrada, e o algoritmo descobre as saídas</a:t>
            </a:r>
            <a:endParaRPr b="1" sz="1200"/>
          </a:p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Aplicações: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pt-BR" sz="1200"/>
              <a:t>Sistema de recomendação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pt-BR" sz="1200"/>
              <a:t>Reconhecimento de imagem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pt-BR" sz="1200"/>
              <a:t>Personas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8379950" y="3476575"/>
            <a:ext cx="3316800" cy="2499000"/>
          </a:xfrm>
          <a:prstGeom prst="roundRect">
            <a:avLst>
              <a:gd fmla="val 6431" name="adj"/>
            </a:avLst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Aprendizado por reforço</a:t>
            </a:r>
            <a:endParaRPr b="1" sz="1200"/>
          </a:p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Apresentamos um objetivo a ser atingido, e o computador utiliza a tentativa e erro para encontrar a solução</a:t>
            </a:r>
            <a:endParaRPr b="1" sz="1200"/>
          </a:p>
          <a:p>
            <a:pPr indent="-166199" lvl="0" marL="8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pt-BR" sz="1200"/>
              <a:t>Aplicações: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pt-BR" sz="1200"/>
              <a:t>Jogos eletrônicos</a:t>
            </a:r>
            <a:endParaRPr/>
          </a:p>
          <a:p>
            <a:pPr indent="-182880" lvl="2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pt-BR" sz="1200"/>
              <a:t>Robótica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6"/>
          <p:cNvCxnSpPr/>
          <p:nvPr/>
        </p:nvCxnSpPr>
        <p:spPr>
          <a:xfrm>
            <a:off x="5819649" y="1893832"/>
            <a:ext cx="5400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0" name="Google Shape;270;p6"/>
          <p:cNvGrpSpPr/>
          <p:nvPr/>
        </p:nvGrpSpPr>
        <p:grpSpPr>
          <a:xfrm>
            <a:off x="1080741" y="2947883"/>
            <a:ext cx="10030517" cy="1860204"/>
            <a:chOff x="1341" y="532778"/>
            <a:chExt cx="10030517" cy="1860204"/>
          </a:xfrm>
        </p:grpSpPr>
        <p:sp>
          <p:nvSpPr>
            <p:cNvPr id="271" name="Google Shape;271;p6"/>
            <p:cNvSpPr/>
            <p:nvPr/>
          </p:nvSpPr>
          <p:spPr>
            <a:xfrm>
              <a:off x="285843" y="532778"/>
              <a:ext cx="889980" cy="8899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475511" y="722446"/>
              <a:ext cx="510644" cy="51064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341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1341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pt-BR" sz="1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NECESSIDADE DO NEGÓCIO</a:t>
              </a:r>
              <a:endPara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000149" y="532778"/>
              <a:ext cx="889980" cy="8899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89817" y="722446"/>
              <a:ext cx="510644" cy="5106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715647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78" name="Google Shape;278;p6"/>
            <p:cNvSpPr txBox="1"/>
            <p:nvPr/>
          </p:nvSpPr>
          <p:spPr>
            <a:xfrm>
              <a:off x="1715647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pt-BR" sz="1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EXTRAÇÃO DOS DADOS</a:t>
              </a:r>
              <a:endPara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714456" y="532778"/>
              <a:ext cx="889980" cy="8899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3904124" y="722446"/>
              <a:ext cx="510644" cy="51064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429954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3429954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pt-BR" sz="1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PREPARAÇÃO</a:t>
              </a:r>
              <a:endPara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428763" y="532778"/>
              <a:ext cx="889980" cy="889980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618431" y="722446"/>
              <a:ext cx="510644" cy="51064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144261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5144261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pt-BR" sz="1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ANÁLISE DESCRITIVA</a:t>
              </a:r>
              <a:endPara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143069" y="532778"/>
              <a:ext cx="889980" cy="8899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32737" y="722446"/>
              <a:ext cx="510644" cy="51064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6858567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90" name="Google Shape;290;p6"/>
            <p:cNvSpPr txBox="1"/>
            <p:nvPr/>
          </p:nvSpPr>
          <p:spPr>
            <a:xfrm>
              <a:off x="6858567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pt-BR" sz="1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MODELAGEM PREDITIVA</a:t>
              </a:r>
              <a:endPara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8857376" y="532778"/>
              <a:ext cx="889980" cy="8899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9047044" y="722446"/>
              <a:ext cx="510644" cy="51064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8572874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94" name="Google Shape;294;p6"/>
            <p:cNvSpPr txBox="1"/>
            <p:nvPr/>
          </p:nvSpPr>
          <p:spPr>
            <a:xfrm>
              <a:off x="8572874" y="1699965"/>
              <a:ext cx="1458984" cy="693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pt-BR" sz="1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COMUNICAR E ENTREGAR INSIGHTS</a:t>
              </a:r>
              <a:endPara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6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Fluxo de Trabalho</a:t>
            </a:r>
            <a:endParaRPr/>
          </a:p>
        </p:txBody>
      </p:sp>
      <p:sp>
        <p:nvSpPr>
          <p:cNvPr id="297" name="Google Shape;297;p6"/>
          <p:cNvSpPr txBox="1"/>
          <p:nvPr/>
        </p:nvSpPr>
        <p:spPr>
          <a:xfrm>
            <a:off x="180274" y="882425"/>
            <a:ext cx="3821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Principais Etapas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762" y="4568392"/>
            <a:ext cx="909918" cy="90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980" y="1669438"/>
            <a:ext cx="901700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3465" y="1669438"/>
            <a:ext cx="910478" cy="9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5491" y="4717990"/>
            <a:ext cx="912720" cy="91272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7"/>
          <p:cNvSpPr txBox="1"/>
          <p:nvPr/>
        </p:nvSpPr>
        <p:spPr>
          <a:xfrm>
            <a:off x="1416425" y="1567107"/>
            <a:ext cx="19522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Platform Administrator</a:t>
            </a:r>
            <a:endParaRPr/>
          </a:p>
        </p:txBody>
      </p:sp>
      <p:sp>
        <p:nvSpPr>
          <p:cNvPr id="308" name="Google Shape;308;p7"/>
          <p:cNvSpPr txBox="1"/>
          <p:nvPr/>
        </p:nvSpPr>
        <p:spPr>
          <a:xfrm>
            <a:off x="1304476" y="4486796"/>
            <a:ext cx="217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Engeneering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8917086" y="4602720"/>
            <a:ext cx="16315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Analyst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9129351" y="1600768"/>
            <a:ext cx="16315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Scientist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287563" y="2637121"/>
            <a:ext cx="3865117" cy="672689"/>
          </a:xfrm>
          <a:prstGeom prst="flowChartAlternateProcess">
            <a:avLst/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Suporte e manutenção da infraestrutura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Melhores práticas para utilização dos dados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287575" y="5482102"/>
            <a:ext cx="3865200" cy="1062300"/>
          </a:xfrm>
          <a:prstGeom prst="flowChartAlternateProcess">
            <a:avLst/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Desenvolve, constrói, testa e mantém pipeline de dados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Linguagem de programação (SQL, Python, Scala)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Tratamento dos “dados brutos”</a:t>
            </a:r>
            <a:endParaRPr sz="1100"/>
          </a:p>
        </p:txBody>
      </p:sp>
      <p:sp>
        <p:nvSpPr>
          <p:cNvPr id="313" name="Google Shape;313;p7"/>
          <p:cNvSpPr/>
          <p:nvPr/>
        </p:nvSpPr>
        <p:spPr>
          <a:xfrm>
            <a:off x="8337725" y="2637125"/>
            <a:ext cx="3614700" cy="1062300"/>
          </a:xfrm>
          <a:prstGeom prst="flowChartAlternateProcess">
            <a:avLst/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 os dados preparados pelos Data Engineer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Linguagem de programação (Python, R, SQL, SAS)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Bibliotecas de machine learning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8239748" y="5634489"/>
            <a:ext cx="3712764" cy="909918"/>
          </a:xfrm>
          <a:prstGeom prst="flowChartAlternateProcess">
            <a:avLst/>
          </a:prstGeom>
          <a:noFill/>
          <a:ln cap="flat" cmpd="sng" w="1077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59849" lvl="1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 os dados preparados pelos Data Engineer 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Dados em forma de gráficos e dashboards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Tableau, PowerBI, Looker, etc.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Time de Dados</a:t>
            </a:r>
            <a:endParaRPr/>
          </a:p>
        </p:txBody>
      </p:sp>
      <p:sp>
        <p:nvSpPr>
          <p:cNvPr id="317" name="Google Shape;317;p7"/>
          <p:cNvSpPr txBox="1"/>
          <p:nvPr/>
        </p:nvSpPr>
        <p:spPr>
          <a:xfrm>
            <a:off x="180274" y="882425"/>
            <a:ext cx="4217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Profissionais envolvidos</a:t>
            </a:r>
            <a:endParaRPr/>
          </a:p>
        </p:txBody>
      </p:sp>
      <p:sp>
        <p:nvSpPr>
          <p:cNvPr id="318" name="Google Shape;318;p7"/>
          <p:cNvSpPr txBox="1"/>
          <p:nvPr/>
        </p:nvSpPr>
        <p:spPr>
          <a:xfrm>
            <a:off x="5553836" y="3985500"/>
            <a:ext cx="108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endParaRPr/>
          </a:p>
        </p:txBody>
      </p:sp>
      <p:pic>
        <p:nvPicPr>
          <p:cNvPr descr="Perguntas" id="319" name="Google Shape;31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38883" y="3136696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7"/>
          <p:cNvCxnSpPr>
            <a:stCxn id="304" idx="3"/>
          </p:cNvCxnSpPr>
          <p:nvPr/>
        </p:nvCxnSpPr>
        <p:spPr>
          <a:xfrm>
            <a:off x="4152680" y="2125051"/>
            <a:ext cx="1370700" cy="11313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1" name="Google Shape;321;p7"/>
          <p:cNvCxnSpPr>
            <a:stCxn id="305" idx="1"/>
          </p:cNvCxnSpPr>
          <p:nvPr/>
        </p:nvCxnSpPr>
        <p:spPr>
          <a:xfrm flipH="1">
            <a:off x="6668765" y="2124677"/>
            <a:ext cx="1754700" cy="11319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2" name="Google Shape;322;p7"/>
          <p:cNvCxnSpPr/>
          <p:nvPr/>
        </p:nvCxnSpPr>
        <p:spPr>
          <a:xfrm flipH="1" rot="10800000">
            <a:off x="4183130" y="4396951"/>
            <a:ext cx="1370700" cy="7737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3" name="Google Shape;323;p7"/>
          <p:cNvCxnSpPr>
            <a:stCxn id="306" idx="1"/>
          </p:cNvCxnSpPr>
          <p:nvPr/>
        </p:nvCxnSpPr>
        <p:spPr>
          <a:xfrm rot="10800000">
            <a:off x="6570791" y="4401850"/>
            <a:ext cx="1754700" cy="7725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/>
          <p:nvPr/>
        </p:nvSpPr>
        <p:spPr>
          <a:xfrm>
            <a:off x="8459399" y="5150310"/>
            <a:ext cx="1333501" cy="794848"/>
          </a:xfrm>
          <a:prstGeom prst="ellipse">
            <a:avLst/>
          </a:prstGeom>
          <a:solidFill>
            <a:srgbClr val="E1EFD8"/>
          </a:solidFill>
          <a:ln cap="flat" cmpd="sng" w="107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2858853" y="3465922"/>
            <a:ext cx="6094239" cy="913086"/>
          </a:xfrm>
          <a:prstGeom prst="ellipse">
            <a:avLst/>
          </a:prstGeom>
          <a:solidFill>
            <a:srgbClr val="FBE4D4"/>
          </a:solidFill>
          <a:ln cap="flat" cmpd="sng" w="107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-85766" y="4311845"/>
            <a:ext cx="10668000" cy="161366"/>
          </a:xfrm>
          <a:prstGeom prst="mathMinus">
            <a:avLst>
              <a:gd fmla="val 23520" name="adj1"/>
            </a:avLst>
          </a:prstGeom>
          <a:solidFill>
            <a:srgbClr val="0C0C0C"/>
          </a:solidFill>
          <a:ln cap="flat" cmpd="sng" w="107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8"/>
          <p:cNvCxnSpPr/>
          <p:nvPr/>
        </p:nvCxnSpPr>
        <p:spPr>
          <a:xfrm>
            <a:off x="1329539" y="4167291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8"/>
          <p:cNvCxnSpPr/>
          <p:nvPr/>
        </p:nvCxnSpPr>
        <p:spPr>
          <a:xfrm>
            <a:off x="2643989" y="4167291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8"/>
          <p:cNvCxnSpPr/>
          <p:nvPr/>
        </p:nvCxnSpPr>
        <p:spPr>
          <a:xfrm>
            <a:off x="3953956" y="4167291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8"/>
          <p:cNvCxnSpPr/>
          <p:nvPr/>
        </p:nvCxnSpPr>
        <p:spPr>
          <a:xfrm>
            <a:off x="5244874" y="4167291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8"/>
          <p:cNvCxnSpPr/>
          <p:nvPr/>
        </p:nvCxnSpPr>
        <p:spPr>
          <a:xfrm>
            <a:off x="6564366" y="4167291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8"/>
          <p:cNvCxnSpPr/>
          <p:nvPr/>
        </p:nvCxnSpPr>
        <p:spPr>
          <a:xfrm>
            <a:off x="9164691" y="4167291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8"/>
          <p:cNvCxnSpPr/>
          <p:nvPr/>
        </p:nvCxnSpPr>
        <p:spPr>
          <a:xfrm>
            <a:off x="7845759" y="4167290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8"/>
          <p:cNvSpPr txBox="1"/>
          <p:nvPr/>
        </p:nvSpPr>
        <p:spPr>
          <a:xfrm>
            <a:off x="914920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0</a:t>
            </a:r>
            <a:endParaRPr sz="1200"/>
          </a:p>
        </p:txBody>
      </p:sp>
      <p:sp>
        <p:nvSpPr>
          <p:cNvPr id="339" name="Google Shape;339;p8"/>
          <p:cNvSpPr txBox="1"/>
          <p:nvPr/>
        </p:nvSpPr>
        <p:spPr>
          <a:xfrm>
            <a:off x="2229370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1</a:t>
            </a:r>
            <a:endParaRPr sz="1200"/>
          </a:p>
        </p:txBody>
      </p:sp>
      <p:sp>
        <p:nvSpPr>
          <p:cNvPr id="340" name="Google Shape;340;p8"/>
          <p:cNvSpPr txBox="1"/>
          <p:nvPr/>
        </p:nvSpPr>
        <p:spPr>
          <a:xfrm>
            <a:off x="3534295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2</a:t>
            </a:r>
            <a:endParaRPr sz="1200"/>
          </a:p>
        </p:txBody>
      </p:sp>
      <p:sp>
        <p:nvSpPr>
          <p:cNvPr id="341" name="Google Shape;341;p8"/>
          <p:cNvSpPr txBox="1"/>
          <p:nvPr/>
        </p:nvSpPr>
        <p:spPr>
          <a:xfrm>
            <a:off x="4829694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3</a:t>
            </a:r>
            <a:endParaRPr sz="1200"/>
          </a:p>
        </p:txBody>
      </p:sp>
      <p:sp>
        <p:nvSpPr>
          <p:cNvPr id="342" name="Google Shape;342;p8"/>
          <p:cNvSpPr txBox="1"/>
          <p:nvPr/>
        </p:nvSpPr>
        <p:spPr>
          <a:xfrm>
            <a:off x="6191769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4</a:t>
            </a:r>
            <a:endParaRPr sz="1200"/>
          </a:p>
        </p:txBody>
      </p:sp>
      <p:sp>
        <p:nvSpPr>
          <p:cNvPr id="343" name="Google Shape;343;p8"/>
          <p:cNvSpPr txBox="1"/>
          <p:nvPr/>
        </p:nvSpPr>
        <p:spPr>
          <a:xfrm>
            <a:off x="7477644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5</a:t>
            </a:r>
            <a:endParaRPr sz="1200"/>
          </a:p>
        </p:txBody>
      </p:sp>
      <p:sp>
        <p:nvSpPr>
          <p:cNvPr id="344" name="Google Shape;344;p8"/>
          <p:cNvSpPr txBox="1"/>
          <p:nvPr/>
        </p:nvSpPr>
        <p:spPr>
          <a:xfrm>
            <a:off x="8792094" y="4622809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6</a:t>
            </a:r>
            <a:endParaRPr sz="1200"/>
          </a:p>
        </p:txBody>
      </p:sp>
      <p:sp>
        <p:nvSpPr>
          <p:cNvPr id="345" name="Google Shape;345;p8"/>
          <p:cNvSpPr txBox="1"/>
          <p:nvPr/>
        </p:nvSpPr>
        <p:spPr>
          <a:xfrm>
            <a:off x="8557888" y="2103865"/>
            <a:ext cx="3159015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F00"/>
              </a:buClr>
              <a:buSzPts val="1800"/>
              <a:buFont typeface="Arial"/>
              <a:buNone/>
            </a:pPr>
            <a:r>
              <a:rPr b="1" lang="pt-BR" sz="1500" cap="non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Ex.: Atraso 60 dias em 6 meses</a:t>
            </a:r>
            <a:endParaRPr sz="1100"/>
          </a:p>
        </p:txBody>
      </p:sp>
      <p:grpSp>
        <p:nvGrpSpPr>
          <p:cNvPr id="346" name="Google Shape;346;p8"/>
          <p:cNvGrpSpPr/>
          <p:nvPr/>
        </p:nvGrpSpPr>
        <p:grpSpPr>
          <a:xfrm>
            <a:off x="3353320" y="3603633"/>
            <a:ext cx="5000775" cy="682371"/>
            <a:chOff x="4200525" y="2038349"/>
            <a:chExt cx="5000775" cy="682371"/>
          </a:xfrm>
        </p:grpSpPr>
        <p:sp>
          <p:nvSpPr>
            <p:cNvPr id="347" name="Google Shape;347;p8"/>
            <p:cNvSpPr/>
            <p:nvPr/>
          </p:nvSpPr>
          <p:spPr>
            <a:xfrm>
              <a:off x="4720208" y="2292095"/>
              <a:ext cx="161925" cy="428625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615933" y="2292095"/>
              <a:ext cx="161925" cy="428625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 txBox="1"/>
            <p:nvPr/>
          </p:nvSpPr>
          <p:spPr>
            <a:xfrm>
              <a:off x="4200525" y="2038350"/>
              <a:ext cx="120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Atrasou 60 dias</a:t>
              </a:r>
              <a:endParaRPr sz="1300"/>
            </a:p>
          </p:txBody>
        </p:sp>
        <p:sp>
          <p:nvSpPr>
            <p:cNvPr id="350" name="Google Shape;350;p8"/>
            <p:cNvSpPr txBox="1"/>
            <p:nvPr/>
          </p:nvSpPr>
          <p:spPr>
            <a:xfrm>
              <a:off x="8001000" y="2038349"/>
              <a:ext cx="120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Atrasou 60 dias</a:t>
              </a:r>
              <a:endParaRPr sz="1300"/>
            </a:p>
          </p:txBody>
        </p:sp>
      </p:grpSp>
      <p:sp>
        <p:nvSpPr>
          <p:cNvPr id="351" name="Google Shape;351;p8"/>
          <p:cNvSpPr/>
          <p:nvPr/>
        </p:nvSpPr>
        <p:spPr>
          <a:xfrm>
            <a:off x="-94937" y="6001088"/>
            <a:ext cx="10668000" cy="161366"/>
          </a:xfrm>
          <a:prstGeom prst="mathMinus">
            <a:avLst>
              <a:gd fmla="val 23520" name="adj1"/>
            </a:avLst>
          </a:prstGeom>
          <a:solidFill>
            <a:srgbClr val="0C0C0C"/>
          </a:solidFill>
          <a:ln cap="flat" cmpd="sng" w="107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8"/>
          <p:cNvCxnSpPr/>
          <p:nvPr/>
        </p:nvCxnSpPr>
        <p:spPr>
          <a:xfrm>
            <a:off x="1320368" y="5856534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8"/>
          <p:cNvCxnSpPr/>
          <p:nvPr/>
        </p:nvCxnSpPr>
        <p:spPr>
          <a:xfrm>
            <a:off x="2634818" y="5856534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8"/>
          <p:cNvCxnSpPr/>
          <p:nvPr/>
        </p:nvCxnSpPr>
        <p:spPr>
          <a:xfrm>
            <a:off x="3944785" y="5856534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8"/>
          <p:cNvCxnSpPr/>
          <p:nvPr/>
        </p:nvCxnSpPr>
        <p:spPr>
          <a:xfrm>
            <a:off x="5235703" y="5856534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8"/>
          <p:cNvCxnSpPr/>
          <p:nvPr/>
        </p:nvCxnSpPr>
        <p:spPr>
          <a:xfrm>
            <a:off x="6555195" y="5856534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8"/>
          <p:cNvCxnSpPr/>
          <p:nvPr/>
        </p:nvCxnSpPr>
        <p:spPr>
          <a:xfrm>
            <a:off x="9155520" y="5856534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8"/>
          <p:cNvCxnSpPr/>
          <p:nvPr/>
        </p:nvCxnSpPr>
        <p:spPr>
          <a:xfrm>
            <a:off x="7836588" y="5856533"/>
            <a:ext cx="0" cy="457199"/>
          </a:xfrm>
          <a:prstGeom prst="straightConnector1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" name="Google Shape;359;p8"/>
          <p:cNvSpPr txBox="1"/>
          <p:nvPr/>
        </p:nvSpPr>
        <p:spPr>
          <a:xfrm>
            <a:off x="905749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0</a:t>
            </a:r>
            <a:endParaRPr sz="1200"/>
          </a:p>
        </p:txBody>
      </p:sp>
      <p:sp>
        <p:nvSpPr>
          <p:cNvPr id="360" name="Google Shape;360;p8"/>
          <p:cNvSpPr txBox="1"/>
          <p:nvPr/>
        </p:nvSpPr>
        <p:spPr>
          <a:xfrm>
            <a:off x="2220199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B7B2B2"/>
                </a:solidFill>
                <a:latin typeface="Arial"/>
                <a:ea typeface="Arial"/>
                <a:cs typeface="Arial"/>
                <a:sym typeface="Arial"/>
              </a:rPr>
              <a:t>Mês 1</a:t>
            </a:r>
            <a:endParaRPr sz="1200"/>
          </a:p>
        </p:txBody>
      </p:sp>
      <p:sp>
        <p:nvSpPr>
          <p:cNvPr id="361" name="Google Shape;361;p8"/>
          <p:cNvSpPr txBox="1"/>
          <p:nvPr/>
        </p:nvSpPr>
        <p:spPr>
          <a:xfrm>
            <a:off x="3525124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B7B2B2"/>
                </a:solidFill>
                <a:latin typeface="Arial"/>
                <a:ea typeface="Arial"/>
                <a:cs typeface="Arial"/>
                <a:sym typeface="Arial"/>
              </a:rPr>
              <a:t>Mês 2</a:t>
            </a:r>
            <a:endParaRPr sz="1200"/>
          </a:p>
        </p:txBody>
      </p:sp>
      <p:sp>
        <p:nvSpPr>
          <p:cNvPr id="362" name="Google Shape;362;p8"/>
          <p:cNvSpPr txBox="1"/>
          <p:nvPr/>
        </p:nvSpPr>
        <p:spPr>
          <a:xfrm>
            <a:off x="4820523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B7B2B2"/>
                </a:solidFill>
                <a:latin typeface="Arial"/>
                <a:ea typeface="Arial"/>
                <a:cs typeface="Arial"/>
                <a:sym typeface="Arial"/>
              </a:rPr>
              <a:t>Mês 3</a:t>
            </a:r>
            <a:endParaRPr sz="1200"/>
          </a:p>
        </p:txBody>
      </p:sp>
      <p:sp>
        <p:nvSpPr>
          <p:cNvPr id="363" name="Google Shape;363;p8"/>
          <p:cNvSpPr txBox="1"/>
          <p:nvPr/>
        </p:nvSpPr>
        <p:spPr>
          <a:xfrm>
            <a:off x="6182598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B7B2B2"/>
                </a:solidFill>
                <a:latin typeface="Arial"/>
                <a:ea typeface="Arial"/>
                <a:cs typeface="Arial"/>
                <a:sym typeface="Arial"/>
              </a:rPr>
              <a:t>Mês 4</a:t>
            </a:r>
            <a:endParaRPr sz="1200"/>
          </a:p>
        </p:txBody>
      </p:sp>
      <p:sp>
        <p:nvSpPr>
          <p:cNvPr id="364" name="Google Shape;364;p8"/>
          <p:cNvSpPr txBox="1"/>
          <p:nvPr/>
        </p:nvSpPr>
        <p:spPr>
          <a:xfrm>
            <a:off x="7468473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B7B2B2"/>
                </a:solidFill>
                <a:latin typeface="Arial"/>
                <a:ea typeface="Arial"/>
                <a:cs typeface="Arial"/>
                <a:sym typeface="Arial"/>
              </a:rPr>
              <a:t>Mês 5</a:t>
            </a:r>
            <a:endParaRPr sz="1200"/>
          </a:p>
        </p:txBody>
      </p:sp>
      <p:sp>
        <p:nvSpPr>
          <p:cNvPr id="365" name="Google Shape;365;p8"/>
          <p:cNvSpPr txBox="1"/>
          <p:nvPr/>
        </p:nvSpPr>
        <p:spPr>
          <a:xfrm>
            <a:off x="8782923" y="6312052"/>
            <a:ext cx="8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6</a:t>
            </a:r>
            <a:endParaRPr sz="1200"/>
          </a:p>
        </p:txBody>
      </p:sp>
      <p:sp>
        <p:nvSpPr>
          <p:cNvPr id="366" name="Google Shape;366;p8"/>
          <p:cNvSpPr txBox="1"/>
          <p:nvPr/>
        </p:nvSpPr>
        <p:spPr>
          <a:xfrm>
            <a:off x="10082235" y="4071691"/>
            <a:ext cx="17032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Ever60 Mob6</a:t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8"/>
          <p:cNvGrpSpPr/>
          <p:nvPr/>
        </p:nvGrpSpPr>
        <p:grpSpPr>
          <a:xfrm>
            <a:off x="8543678" y="5239088"/>
            <a:ext cx="1200300" cy="700300"/>
            <a:chOff x="9400054" y="4333314"/>
            <a:chExt cx="1200300" cy="700300"/>
          </a:xfrm>
        </p:grpSpPr>
        <p:sp>
          <p:nvSpPr>
            <p:cNvPr id="368" name="Google Shape;368;p8"/>
            <p:cNvSpPr/>
            <p:nvPr/>
          </p:nvSpPr>
          <p:spPr>
            <a:xfrm>
              <a:off x="9919737" y="4604989"/>
              <a:ext cx="161925" cy="428625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548135"/>
            </a:solidFill>
            <a:ln cap="flat" cmpd="sng" w="10775">
              <a:solidFill>
                <a:srgbClr val="5481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8"/>
            <p:cNvSpPr txBox="1"/>
            <p:nvPr/>
          </p:nvSpPr>
          <p:spPr>
            <a:xfrm>
              <a:off x="9400054" y="4333314"/>
              <a:ext cx="120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Atrasou 60 dias</a:t>
              </a:r>
              <a:endParaRPr sz="1300"/>
            </a:p>
          </p:txBody>
        </p:sp>
      </p:grpSp>
      <p:sp>
        <p:nvSpPr>
          <p:cNvPr id="370" name="Google Shape;370;p8"/>
          <p:cNvSpPr txBox="1"/>
          <p:nvPr/>
        </p:nvSpPr>
        <p:spPr>
          <a:xfrm>
            <a:off x="10082235" y="5897105"/>
            <a:ext cx="18215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538135"/>
                </a:solidFill>
                <a:latin typeface="Arial"/>
                <a:ea typeface="Arial"/>
                <a:cs typeface="Arial"/>
                <a:sym typeface="Arial"/>
              </a:rPr>
              <a:t>Over60 Mob6</a:t>
            </a:r>
            <a:endParaRPr sz="1800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8"/>
          <p:cNvSpPr/>
          <p:nvPr/>
        </p:nvSpPr>
        <p:spPr>
          <a:xfrm>
            <a:off x="0" y="14440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Conceitos Importantes</a:t>
            </a:r>
            <a:endParaRPr/>
          </a:p>
        </p:txBody>
      </p:sp>
      <p:sp>
        <p:nvSpPr>
          <p:cNvPr id="373" name="Google Shape;373;p8"/>
          <p:cNvSpPr txBox="1"/>
          <p:nvPr/>
        </p:nvSpPr>
        <p:spPr>
          <a:xfrm>
            <a:off x="180274" y="882425"/>
            <a:ext cx="4805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Indicadores de Risco</a:t>
            </a:r>
            <a:endParaRPr/>
          </a:p>
        </p:txBody>
      </p:sp>
      <p:sp>
        <p:nvSpPr>
          <p:cNvPr id="374" name="Google Shape;374;p8"/>
          <p:cNvSpPr/>
          <p:nvPr/>
        </p:nvSpPr>
        <p:spPr>
          <a:xfrm>
            <a:off x="3866972" y="3177749"/>
            <a:ext cx="3917947" cy="284437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107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Observa cada mês para identificar atraso - EVER</a:t>
            </a:r>
            <a:endParaRPr sz="1200"/>
          </a:p>
        </p:txBody>
      </p:sp>
      <p:sp>
        <p:nvSpPr>
          <p:cNvPr id="375" name="Google Shape;375;p8"/>
          <p:cNvSpPr/>
          <p:nvPr/>
        </p:nvSpPr>
        <p:spPr>
          <a:xfrm>
            <a:off x="4363324" y="5434450"/>
            <a:ext cx="4074762" cy="234875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107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Observa o último mês para identificar atraso - OVER</a:t>
            </a:r>
            <a:endParaRPr sz="1200"/>
          </a:p>
        </p:txBody>
      </p:sp>
      <p:sp>
        <p:nvSpPr>
          <p:cNvPr id="376" name="Google Shape;376;p8"/>
          <p:cNvSpPr txBox="1"/>
          <p:nvPr/>
        </p:nvSpPr>
        <p:spPr>
          <a:xfrm>
            <a:off x="242794" y="1846100"/>
            <a:ext cx="7573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Variável resposta - inadimplência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           Contagem de dias de atraso (15, 30, 60, 90)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           Período de observação (3, 6, 9, 12 meses)</a:t>
            </a:r>
            <a:endParaRPr sz="1300"/>
          </a:p>
        </p:txBody>
      </p:sp>
      <p:sp>
        <p:nvSpPr>
          <p:cNvPr id="377" name="Google Shape;377;p8"/>
          <p:cNvSpPr/>
          <p:nvPr/>
        </p:nvSpPr>
        <p:spPr>
          <a:xfrm>
            <a:off x="236234" y="1863069"/>
            <a:ext cx="7573725" cy="923331"/>
          </a:xfrm>
          <a:prstGeom prst="rect">
            <a:avLst/>
          </a:prstGeom>
          <a:noFill/>
          <a:ln cap="flat" cmpd="sng" w="1077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 txBox="1"/>
          <p:nvPr/>
        </p:nvSpPr>
        <p:spPr>
          <a:xfrm>
            <a:off x="236234" y="1509661"/>
            <a:ext cx="8177919" cy="360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pt-BR"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Variável resposta está relacionada ao risco que empresa está disposta a correr ...</a:t>
            </a:r>
            <a:endParaRPr sz="1100"/>
          </a:p>
        </p:txBody>
      </p:sp>
      <p:sp>
        <p:nvSpPr>
          <p:cNvPr id="379" name="Google Shape;379;p8"/>
          <p:cNvSpPr/>
          <p:nvPr/>
        </p:nvSpPr>
        <p:spPr>
          <a:xfrm>
            <a:off x="-137750" y="6573700"/>
            <a:ext cx="12343200" cy="2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"/>
          <p:cNvSpPr/>
          <p:nvPr/>
        </p:nvSpPr>
        <p:spPr>
          <a:xfrm>
            <a:off x="792708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Jan/20</a:t>
            </a: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1620398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Fev/20</a:t>
            </a: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2448087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Mar/20</a:t>
            </a: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3262639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Abr/20</a:t>
            </a: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4090328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Mai/20</a:t>
            </a: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4918017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Jun/20</a:t>
            </a:r>
            <a:endParaRPr/>
          </a:p>
        </p:txBody>
      </p:sp>
      <p:sp>
        <p:nvSpPr>
          <p:cNvPr id="390" name="Google Shape;390;p9"/>
          <p:cNvSpPr/>
          <p:nvPr/>
        </p:nvSpPr>
        <p:spPr>
          <a:xfrm>
            <a:off x="5752276" y="2359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Jul/20</a:t>
            </a:r>
            <a:endParaRPr/>
          </a:p>
        </p:txBody>
      </p:sp>
      <p:sp>
        <p:nvSpPr>
          <p:cNvPr id="391" name="Google Shape;391;p9"/>
          <p:cNvSpPr/>
          <p:nvPr/>
        </p:nvSpPr>
        <p:spPr>
          <a:xfrm>
            <a:off x="1607259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Dez/20</a:t>
            </a: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2434949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Jan/21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3262638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Fev/21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4077191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Mar/21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4904880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Abr/21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5732569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Mai/21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6566827" y="3502963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Jun/21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2448086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3275776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Fev/21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4090329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Mar/21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4918018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Abr/21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5745707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Mai/21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6579965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Jun/21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7407654" y="3962790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Jul/21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1117871" y="2921610"/>
            <a:ext cx="91966" cy="91966"/>
          </a:xfrm>
          <a:prstGeom prst="ellipse">
            <a:avLst/>
          </a:prstGeom>
          <a:solidFill>
            <a:srgbClr val="833C0B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"/>
          <p:cNvSpPr/>
          <p:nvPr/>
        </p:nvSpPr>
        <p:spPr>
          <a:xfrm>
            <a:off x="1262388" y="3066127"/>
            <a:ext cx="91966" cy="91966"/>
          </a:xfrm>
          <a:prstGeom prst="ellipse">
            <a:avLst/>
          </a:prstGeom>
          <a:solidFill>
            <a:srgbClr val="833C0B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"/>
          <p:cNvSpPr/>
          <p:nvPr/>
        </p:nvSpPr>
        <p:spPr>
          <a:xfrm>
            <a:off x="1406905" y="3210644"/>
            <a:ext cx="91966" cy="91966"/>
          </a:xfrm>
          <a:prstGeom prst="ellipse">
            <a:avLst/>
          </a:prstGeom>
          <a:solidFill>
            <a:srgbClr val="833C0B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/>
          <p:nvPr/>
        </p:nvSpPr>
        <p:spPr>
          <a:xfrm>
            <a:off x="10083993" y="2943935"/>
            <a:ext cx="432000" cy="3240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"/>
          <p:cNvSpPr/>
          <p:nvPr/>
        </p:nvSpPr>
        <p:spPr>
          <a:xfrm>
            <a:off x="10083994" y="3449745"/>
            <a:ext cx="432000" cy="324000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10504730" y="2977750"/>
            <a:ext cx="86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Safra</a:t>
            </a:r>
            <a:endParaRPr/>
          </a:p>
        </p:txBody>
      </p:sp>
      <p:sp>
        <p:nvSpPr>
          <p:cNvPr id="411" name="Google Shape;411;p9"/>
          <p:cNvSpPr txBox="1"/>
          <p:nvPr/>
        </p:nvSpPr>
        <p:spPr>
          <a:xfrm>
            <a:off x="10504713" y="3355338"/>
            <a:ext cx="129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Mês observação</a:t>
            </a:r>
            <a:endParaRPr/>
          </a:p>
        </p:txBody>
      </p:sp>
      <p:sp>
        <p:nvSpPr>
          <p:cNvPr id="412" name="Google Shape;412;p9"/>
          <p:cNvSpPr/>
          <p:nvPr/>
        </p:nvSpPr>
        <p:spPr>
          <a:xfrm>
            <a:off x="2628" y="-16422"/>
            <a:ext cx="12185430" cy="1412326"/>
          </a:xfrm>
          <a:prstGeom prst="rect">
            <a:avLst/>
          </a:prstGeom>
          <a:solidFill>
            <a:srgbClr val="1F3864"/>
          </a:solidFill>
          <a:ln cap="flat" cmpd="sng" w="1077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"/>
          <p:cNvSpPr txBox="1"/>
          <p:nvPr/>
        </p:nvSpPr>
        <p:spPr>
          <a:xfrm>
            <a:off x="62036" y="238672"/>
            <a:ext cx="8651354" cy="745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500"/>
              <a:buFont typeface="Arial"/>
              <a:buNone/>
            </a:pPr>
            <a:r>
              <a:rPr b="1" lang="pt-BR" sz="45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Conceitos Importantes</a:t>
            </a:r>
            <a:endParaRPr/>
          </a:p>
        </p:txBody>
      </p:sp>
      <p:sp>
        <p:nvSpPr>
          <p:cNvPr id="414" name="Google Shape;414;p9"/>
          <p:cNvSpPr txBox="1"/>
          <p:nvPr/>
        </p:nvSpPr>
        <p:spPr>
          <a:xfrm>
            <a:off x="180277" y="882429"/>
            <a:ext cx="3077273" cy="513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b="1" lang="pt-BR" sz="2400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Seleção Amostral</a:t>
            </a:r>
            <a:endParaRPr/>
          </a:p>
        </p:txBody>
      </p:sp>
      <p:sp>
        <p:nvSpPr>
          <p:cNvPr id="415" name="Google Shape;415;p9"/>
          <p:cNvSpPr/>
          <p:nvPr/>
        </p:nvSpPr>
        <p:spPr>
          <a:xfrm>
            <a:off x="650122" y="1781567"/>
            <a:ext cx="2700000" cy="36933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Histórico de dados - Safras</a:t>
            </a:r>
            <a:endParaRPr sz="1100"/>
          </a:p>
        </p:txBody>
      </p:sp>
      <p:sp>
        <p:nvSpPr>
          <p:cNvPr id="416" name="Google Shape;416;p9"/>
          <p:cNvSpPr/>
          <p:nvPr/>
        </p:nvSpPr>
        <p:spPr>
          <a:xfrm>
            <a:off x="1164947" y="5410678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Jan/20</a:t>
            </a:r>
            <a:endParaRPr/>
          </a:p>
        </p:txBody>
      </p:sp>
      <p:sp>
        <p:nvSpPr>
          <p:cNvPr id="417" name="Google Shape;417;p9"/>
          <p:cNvSpPr/>
          <p:nvPr/>
        </p:nvSpPr>
        <p:spPr>
          <a:xfrm>
            <a:off x="2044531" y="5410677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Fev/20</a:t>
            </a:r>
            <a:endParaRPr/>
          </a:p>
        </p:txBody>
      </p:sp>
      <p:sp>
        <p:nvSpPr>
          <p:cNvPr id="418" name="Google Shape;418;p9"/>
          <p:cNvSpPr/>
          <p:nvPr/>
        </p:nvSpPr>
        <p:spPr>
          <a:xfrm>
            <a:off x="2924115" y="5410677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. .</a:t>
            </a:r>
            <a:endParaRPr/>
          </a:p>
        </p:txBody>
      </p:sp>
      <p:sp>
        <p:nvSpPr>
          <p:cNvPr id="419" name="Google Shape;419;p9"/>
          <p:cNvSpPr/>
          <p:nvPr/>
        </p:nvSpPr>
        <p:spPr>
          <a:xfrm>
            <a:off x="3803699" y="5410677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Nov/20</a:t>
            </a:r>
            <a:endParaRPr/>
          </a:p>
        </p:txBody>
      </p:sp>
      <p:sp>
        <p:nvSpPr>
          <p:cNvPr id="420" name="Google Shape;420;p9"/>
          <p:cNvSpPr/>
          <p:nvPr/>
        </p:nvSpPr>
        <p:spPr>
          <a:xfrm>
            <a:off x="4683283" y="5410677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Dez/21</a:t>
            </a:r>
            <a:endParaRPr/>
          </a:p>
        </p:txBody>
      </p:sp>
      <p:sp>
        <p:nvSpPr>
          <p:cNvPr id="421" name="Google Shape;421;p9"/>
          <p:cNvSpPr/>
          <p:nvPr/>
        </p:nvSpPr>
        <p:spPr>
          <a:xfrm>
            <a:off x="5562869" y="5410677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Jan/21</a:t>
            </a:r>
            <a:endParaRPr/>
          </a:p>
        </p:txBody>
      </p:sp>
      <p:sp>
        <p:nvSpPr>
          <p:cNvPr id="422" name="Google Shape;422;p9"/>
          <p:cNvSpPr/>
          <p:nvPr/>
        </p:nvSpPr>
        <p:spPr>
          <a:xfrm>
            <a:off x="6687335" y="5410677"/>
            <a:ext cx="756000" cy="388800"/>
          </a:xfrm>
          <a:prstGeom prst="roundRect">
            <a:avLst>
              <a:gd fmla="val 16667" name="adj"/>
            </a:avLst>
          </a:prstGeom>
          <a:solidFill>
            <a:srgbClr val="833C0B"/>
          </a:solidFill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Fev/21</a:t>
            </a:r>
            <a:endParaRPr/>
          </a:p>
        </p:txBody>
      </p:sp>
      <p:sp>
        <p:nvSpPr>
          <p:cNvPr id="423" name="Google Shape;423;p9"/>
          <p:cNvSpPr txBox="1"/>
          <p:nvPr/>
        </p:nvSpPr>
        <p:spPr>
          <a:xfrm>
            <a:off x="2025102" y="5853907"/>
            <a:ext cx="38861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~70% treino | ~30% Out-of-Sample</a:t>
            </a:r>
            <a:endParaRPr/>
          </a:p>
        </p:txBody>
      </p:sp>
      <p:sp>
        <p:nvSpPr>
          <p:cNvPr id="424" name="Google Shape;424;p9"/>
          <p:cNvSpPr txBox="1"/>
          <p:nvPr/>
        </p:nvSpPr>
        <p:spPr>
          <a:xfrm>
            <a:off x="6604936" y="5851232"/>
            <a:ext cx="12623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Out-of-Time</a:t>
            </a:r>
            <a:endParaRPr/>
          </a:p>
        </p:txBody>
      </p:sp>
      <p:cxnSp>
        <p:nvCxnSpPr>
          <p:cNvPr id="425" name="Google Shape;425;p9"/>
          <p:cNvCxnSpPr/>
          <p:nvPr/>
        </p:nvCxnSpPr>
        <p:spPr>
          <a:xfrm>
            <a:off x="6507771" y="5383927"/>
            <a:ext cx="0" cy="805859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9"/>
          <p:cNvSpPr/>
          <p:nvPr/>
        </p:nvSpPr>
        <p:spPr>
          <a:xfrm>
            <a:off x="650122" y="5190404"/>
            <a:ext cx="7591188" cy="1191145"/>
          </a:xfrm>
          <a:prstGeom prst="rect">
            <a:avLst/>
          </a:prstGeom>
          <a:noFill/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 txBox="1"/>
          <p:nvPr/>
        </p:nvSpPr>
        <p:spPr>
          <a:xfrm>
            <a:off x="650122" y="4771686"/>
            <a:ext cx="2700000" cy="360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pt-BR"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Planejamento amostra</a:t>
            </a:r>
            <a:endParaRPr sz="1100"/>
          </a:p>
        </p:txBody>
      </p:sp>
      <p:sp>
        <p:nvSpPr>
          <p:cNvPr id="428" name="Google Shape;428;p9"/>
          <p:cNvSpPr/>
          <p:nvPr/>
        </p:nvSpPr>
        <p:spPr>
          <a:xfrm>
            <a:off x="650122" y="2197922"/>
            <a:ext cx="7591188" cy="2321788"/>
          </a:xfrm>
          <a:prstGeom prst="rect">
            <a:avLst/>
          </a:prstGeom>
          <a:noFill/>
          <a:ln cap="flat" cmpd="sng" w="10775">
            <a:solidFill>
              <a:srgbClr val="833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-137750" y="6509525"/>
            <a:ext cx="12343200" cy="34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rosty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2021-07-24T20:15:05Z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dd4efa-99e0-4e38-be80-6c80b5b89520_Enabled">
    <vt:lpwstr>true</vt:lpwstr>
  </property>
  <property fmtid="{D5CDD505-2E9C-101B-9397-08002B2CF9AE}" pid="3" name="MSIP_Label_26dd4efa-99e0-4e38-be80-6c80b5b89520_SetDate">
    <vt:lpwstr>2021-08-05T00:58:00Z</vt:lpwstr>
  </property>
  <property fmtid="{D5CDD505-2E9C-101B-9397-08002B2CF9AE}" pid="4" name="MSIP_Label_26dd4efa-99e0-4e38-be80-6c80b5b89520_Method">
    <vt:lpwstr>Standard</vt:lpwstr>
  </property>
  <property fmtid="{D5CDD505-2E9C-101B-9397-08002B2CF9AE}" pid="5" name="MSIP_Label_26dd4efa-99e0-4e38-be80-6c80b5b89520_Name">
    <vt:lpwstr>Pública</vt:lpwstr>
  </property>
  <property fmtid="{D5CDD505-2E9C-101B-9397-08002B2CF9AE}" pid="6" name="MSIP_Label_26dd4efa-99e0-4e38-be80-6c80b5b89520_SiteId">
    <vt:lpwstr>c59a418c-42ad-4c4f-a457-51b421eaab72</vt:lpwstr>
  </property>
  <property fmtid="{D5CDD505-2E9C-101B-9397-08002B2CF9AE}" pid="7" name="MSIP_Label_26dd4efa-99e0-4e38-be80-6c80b5b89520_ActionId">
    <vt:lpwstr>32c47b07-921c-45a6-93a0-c4cbb60e01d3</vt:lpwstr>
  </property>
  <property fmtid="{D5CDD505-2E9C-101B-9397-08002B2CF9AE}" pid="8" name="MSIP_Label_26dd4efa-99e0-4e38-be80-6c80b5b89520_ContentBits">
    <vt:lpwstr>2</vt:lpwstr>
  </property>
</Properties>
</file>